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05" r:id="rId4"/>
    <p:sldId id="259" r:id="rId5"/>
    <p:sldId id="25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269" r:id="rId49"/>
    <p:sldId id="304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90" d="100"/>
          <a:sy n="90" d="100"/>
        </p:scale>
        <p:origin x="-8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47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6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49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93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15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732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52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0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1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72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A9A0E-C90B-4A22-88FA-D1C9F8DD790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5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38A81-95AB-43D0-AADC-A10548A7171B}"/>
              </a:ext>
            </a:extLst>
          </p:cNvPr>
          <p:cNvSpPr txBox="1"/>
          <p:nvPr/>
        </p:nvSpPr>
        <p:spPr>
          <a:xfrm>
            <a:off x="1451581" y="2015732"/>
            <a:ext cx="352652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Capstone Project </a:t>
            </a:r>
            <a:r>
              <a:rPr lang="en-US" sz="1600" dirty="0"/>
              <a:t>–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600" b="0" i="0" dirty="0"/>
              <a:t>    Blockchain Based Ticket Management</a:t>
            </a:r>
            <a:r>
              <a:rPr lang="en-US" sz="1600" dirty="0"/>
              <a:t>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Mentor</a:t>
            </a:r>
            <a:r>
              <a:rPr lang="en-US" sz="1600" dirty="0"/>
              <a:t> - Deepak </a:t>
            </a:r>
            <a:r>
              <a:rPr lang="en-US" sz="1600" dirty="0" err="1"/>
              <a:t>Majjiga</a:t>
            </a:r>
            <a:endParaRPr lang="en-US" sz="16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Team</a:t>
            </a:r>
            <a:r>
              <a:rPr lang="en-US" sz="1600" dirty="0"/>
              <a:t> –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600" dirty="0"/>
              <a:t>   </a:t>
            </a:r>
            <a:r>
              <a:rPr lang="en-US" sz="1600" dirty="0" err="1"/>
              <a:t>Pinakin</a:t>
            </a:r>
            <a:r>
              <a:rPr lang="en-US" sz="1600" dirty="0"/>
              <a:t> </a:t>
            </a:r>
            <a:r>
              <a:rPr lang="en-US" sz="1600" dirty="0" err="1"/>
              <a:t>Purandare</a:t>
            </a:r>
            <a:r>
              <a:rPr lang="en-US" sz="1600" dirty="0"/>
              <a:t>,  Vishal Chawre,              V Swaminathan,  Madhavi </a:t>
            </a:r>
            <a:r>
              <a:rPr lang="en-US" sz="1600" dirty="0" err="1"/>
              <a:t>Chopparapu</a:t>
            </a:r>
            <a:endParaRPr lang="en-US" sz="16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16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E90C086-541D-4EE3-A4B4-06FC209B1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26" y="2705896"/>
            <a:ext cx="4821551" cy="68706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A90ADA-6F79-41F0-9E24-0864839A944A}"/>
              </a:ext>
            </a:extLst>
          </p:cNvPr>
          <p:cNvSpPr txBox="1"/>
          <p:nvPr/>
        </p:nvSpPr>
        <p:spPr>
          <a:xfrm>
            <a:off x="1374208" y="1141667"/>
            <a:ext cx="366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FINAL SUBMISSION</a:t>
            </a:r>
          </a:p>
        </p:txBody>
      </p:sp>
    </p:spTree>
    <p:extLst>
      <p:ext uri="{BB962C8B-B14F-4D97-AF65-F5344CB8AC3E}">
        <p14:creationId xmlns:p14="http://schemas.microsoft.com/office/powerpoint/2010/main" val="70195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80592-C3B9-4877-8202-DBCA4137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53" y="995344"/>
            <a:ext cx="10744279" cy="48673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491003-28E2-47BE-8B56-C7B0921931D3}"/>
              </a:ext>
            </a:extLst>
          </p:cNvPr>
          <p:cNvSpPr txBox="1">
            <a:spLocks/>
          </p:cNvSpPr>
          <p:nvPr/>
        </p:nvSpPr>
        <p:spPr>
          <a:xfrm>
            <a:off x="626849" y="362287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 balance – Same Ec2 Machine</a:t>
            </a:r>
          </a:p>
          <a:p>
            <a:r>
              <a:rPr lang="en-US" sz="3100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C96814-5B95-4BF2-A6D6-62419742DD16}"/>
              </a:ext>
            </a:extLst>
          </p:cNvPr>
          <p:cNvCxnSpPr>
            <a:cxnSpLocks/>
          </p:cNvCxnSpPr>
          <p:nvPr/>
        </p:nvCxnSpPr>
        <p:spPr>
          <a:xfrm>
            <a:off x="762653" y="878778"/>
            <a:ext cx="60953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24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E491003-28E2-47BE-8B56-C7B0921931D3}"/>
              </a:ext>
            </a:extLst>
          </p:cNvPr>
          <p:cNvSpPr txBox="1">
            <a:spLocks/>
          </p:cNvSpPr>
          <p:nvPr/>
        </p:nvSpPr>
        <p:spPr>
          <a:xfrm>
            <a:off x="654146" y="251232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 balance – Different Ec2 Machine</a:t>
            </a:r>
          </a:p>
          <a:p>
            <a:r>
              <a:rPr lang="en-US" sz="31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CF082-10FC-4977-944D-E581843A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7" y="878778"/>
            <a:ext cx="10792267" cy="4979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4AEC05-CD19-409E-90A2-BA5CA6882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8" y="3005134"/>
            <a:ext cx="10753804" cy="84773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0255A9-E219-438A-9EF8-E697A86DBAB1}"/>
              </a:ext>
            </a:extLst>
          </p:cNvPr>
          <p:cNvCxnSpPr>
            <a:cxnSpLocks/>
          </p:cNvCxnSpPr>
          <p:nvPr/>
        </p:nvCxnSpPr>
        <p:spPr>
          <a:xfrm>
            <a:off x="745587" y="741679"/>
            <a:ext cx="70677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5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AC019-62E5-405B-9C49-72F21757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48" y="781896"/>
            <a:ext cx="11011356" cy="51979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A96C3B-9A75-4956-A775-5183C2F01C4E}"/>
              </a:ext>
            </a:extLst>
          </p:cNvPr>
          <p:cNvSpPr txBox="1">
            <a:spLocks/>
          </p:cNvSpPr>
          <p:nvPr/>
        </p:nvSpPr>
        <p:spPr>
          <a:xfrm>
            <a:off x="622387" y="151535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Checking Peer Count</a:t>
            </a:r>
          </a:p>
          <a:p>
            <a:r>
              <a:rPr lang="en-US" sz="3100" dirty="0"/>
              <a:t>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B9689D-6ADD-4110-9B94-61FACA4BD315}"/>
              </a:ext>
            </a:extLst>
          </p:cNvPr>
          <p:cNvCxnSpPr/>
          <p:nvPr/>
        </p:nvCxnSpPr>
        <p:spPr>
          <a:xfrm>
            <a:off x="75063" y="5916304"/>
            <a:ext cx="614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257BA8-87C4-4F5F-8083-832D1704C7FA}"/>
              </a:ext>
            </a:extLst>
          </p:cNvPr>
          <p:cNvCxnSpPr>
            <a:cxnSpLocks/>
          </p:cNvCxnSpPr>
          <p:nvPr/>
        </p:nvCxnSpPr>
        <p:spPr>
          <a:xfrm>
            <a:off x="744548" y="668026"/>
            <a:ext cx="41072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93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42005-88B9-4AA2-9523-DED59559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07" y="680355"/>
            <a:ext cx="9519958" cy="3730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F7BD46A-A7BB-424B-A9C4-8F51D183D353}"/>
              </a:ext>
            </a:extLst>
          </p:cNvPr>
          <p:cNvSpPr txBox="1">
            <a:spLocks/>
          </p:cNvSpPr>
          <p:nvPr/>
        </p:nvSpPr>
        <p:spPr>
          <a:xfrm>
            <a:off x="670566" y="66455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Send </a:t>
            </a:r>
            <a:r>
              <a:rPr lang="en-US" sz="3100" dirty="0" err="1"/>
              <a:t>TxN</a:t>
            </a:r>
            <a:r>
              <a:rPr lang="en-US" sz="3100" dirty="0"/>
              <a:t> with </a:t>
            </a:r>
            <a:r>
              <a:rPr lang="en-IN" sz="3100" dirty="0"/>
              <a:t>Different</a:t>
            </a:r>
            <a:r>
              <a:rPr lang="en-US" sz="3100" dirty="0"/>
              <a:t> ec2 </a:t>
            </a:r>
            <a:r>
              <a:rPr lang="en-US" sz="3100" dirty="0" err="1"/>
              <a:t>geth</a:t>
            </a:r>
            <a:r>
              <a:rPr lang="en-US" sz="3100" dirty="0"/>
              <a:t> account</a:t>
            </a:r>
          </a:p>
          <a:p>
            <a:r>
              <a:rPr lang="en-US" sz="31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2FE38-A866-4767-88DD-62E1D6591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07" y="5081422"/>
            <a:ext cx="9519958" cy="750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8E8E58-CEE6-4FB5-8AAE-8E1E122007BF}"/>
              </a:ext>
            </a:extLst>
          </p:cNvPr>
          <p:cNvCxnSpPr>
            <a:cxnSpLocks/>
          </p:cNvCxnSpPr>
          <p:nvPr/>
        </p:nvCxnSpPr>
        <p:spPr>
          <a:xfrm>
            <a:off x="798907" y="564258"/>
            <a:ext cx="827003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F55BC8F0-2F46-4115-B10F-D8492D34A30E}"/>
              </a:ext>
            </a:extLst>
          </p:cNvPr>
          <p:cNvSpPr txBox="1">
            <a:spLocks/>
          </p:cNvSpPr>
          <p:nvPr/>
        </p:nvSpPr>
        <p:spPr>
          <a:xfrm>
            <a:off x="670566" y="4527347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 balance</a:t>
            </a:r>
          </a:p>
          <a:p>
            <a:r>
              <a:rPr lang="en-US" sz="3100" dirty="0"/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FE2260-CC6A-4A7C-97AA-3D164A00E906}"/>
              </a:ext>
            </a:extLst>
          </p:cNvPr>
          <p:cNvCxnSpPr>
            <a:cxnSpLocks/>
          </p:cNvCxnSpPr>
          <p:nvPr/>
        </p:nvCxnSpPr>
        <p:spPr>
          <a:xfrm>
            <a:off x="798907" y="5020890"/>
            <a:ext cx="238102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938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E9999-2A8E-40FB-9E32-99DF8228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79" y="1048044"/>
            <a:ext cx="11324623" cy="45016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6BFF0B-9864-410A-B85C-3AA9AC7AFDC9}"/>
              </a:ext>
            </a:extLst>
          </p:cNvPr>
          <p:cNvSpPr txBox="1">
            <a:spLocks/>
          </p:cNvSpPr>
          <p:nvPr/>
        </p:nvSpPr>
        <p:spPr>
          <a:xfrm>
            <a:off x="549478" y="89422"/>
            <a:ext cx="963175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Dashboard – Blockchain Network Monitoring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95C47A-83B4-4AAE-AEE8-3D81EFC9A477}"/>
              </a:ext>
            </a:extLst>
          </p:cNvPr>
          <p:cNvCxnSpPr>
            <a:cxnSpLocks/>
          </p:cNvCxnSpPr>
          <p:nvPr/>
        </p:nvCxnSpPr>
        <p:spPr>
          <a:xfrm>
            <a:off x="661179" y="912276"/>
            <a:ext cx="926074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55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1B7B1-A26C-4995-B9CA-E62A79D8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51" y="873458"/>
            <a:ext cx="9950676" cy="4875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779433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ESCROW SMART CONTRACT CODE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32037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813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CONNECT TO NETWORK WITH AIRLINE A/C MINER 1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9371845" cy="4013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F82F38D-C7A9-4DE8-8C11-D9D6A3979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898268"/>
            <a:ext cx="9892776" cy="497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81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DEPLOY TICKET AGREEMENT CONTRACT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725078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4F3299A-5C35-42FF-ACE4-57039B1A6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03689"/>
            <a:ext cx="9758545" cy="50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2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DEPLOY AIRLINE CONTRACT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0770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0923A29-82C1-4AA0-A0A2-8E49DC3FC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27558"/>
            <a:ext cx="9527016" cy="51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46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DEPLOY CUSTOMER CONTRACT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7395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B8839D-0862-4A53-9940-89C0F3D77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20805"/>
            <a:ext cx="9413591" cy="49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0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1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2D0EA-611C-46C4-A174-11A0B94C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dirty="0"/>
              <a:t>SMART Contracts</a:t>
            </a:r>
          </a:p>
        </p:txBody>
      </p:sp>
      <p:cxnSp>
        <p:nvCxnSpPr>
          <p:cNvPr id="41" name="Straight Connector 23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2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3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08F2F-DB30-4604-9800-733E4ABC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283" y="1116345"/>
            <a:ext cx="5351101" cy="3866172"/>
          </a:xfrm>
          <a:prstGeom prst="rect">
            <a:avLst/>
          </a:prstGeom>
        </p:spPr>
      </p:pic>
      <p:pic>
        <p:nvPicPr>
          <p:cNvPr id="46" name="Picture 31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10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SET TICKET AGREEMENT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2940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3C4C2B-F613-4863-9A7C-6070354E1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39691"/>
            <a:ext cx="9320509" cy="49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SET TICKET AGREEMENT - TXN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3817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59436F-6F71-4673-B32A-527EA48B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20726"/>
            <a:ext cx="9072587" cy="50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87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SET WALLET – AIRLINE ACCOUNT MINER 2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750979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F343A3-E038-41B0-8798-2BC0D8025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43675"/>
            <a:ext cx="9011627" cy="49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30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SET WALLET – AIRLINE ACCOUNT MINER 2 - TXN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858490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BB88C8-88EA-447B-B2D0-5775AAA4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21110"/>
            <a:ext cx="9138458" cy="50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94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CUSTOMER – SET AIRLINE 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56708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6FE7D576-8F7B-495F-B508-6D289FB2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17192"/>
            <a:ext cx="9211133" cy="49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63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CUSTOMER – SET AIRLINE - TXN 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60895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E6C116-656D-45F3-8E5B-A2A7EBAEE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0" y="966192"/>
            <a:ext cx="9166799" cy="49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0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– ADD FLIGHT  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00182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1386CC12-4D98-46DB-8C9E-C5ACDF25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2" y="918098"/>
            <a:ext cx="9261008" cy="49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6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– ADD FLIGHT - 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23764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8C068F-94AB-4963-9CE5-6EDECDDB9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878465"/>
            <a:ext cx="9111379" cy="502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16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CONNECT TO CUSTOMER ACCOUNT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7228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4B357A-2743-4972-8AE4-DD351F63A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0" y="980197"/>
            <a:ext cx="9050421" cy="484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78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BALANCE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384111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03A07CEB-CB19-4F53-BA6C-6CB6DFD3F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894734"/>
            <a:ext cx="9255467" cy="50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2D0EA-611C-46C4-A174-11A0B94C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3001311" cy="1954027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dirty="0"/>
              <a:t>Actors &amp; use cases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CD61E5B-5E5D-41B7-94B3-B633136F6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86" y="1105897"/>
            <a:ext cx="6266383" cy="38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16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SET TXN AMOUNT TO 1 ETH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06585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3335F56-5338-4A8C-B5EB-444AA0464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5" y="918685"/>
            <a:ext cx="9062807" cy="49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1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BUY TICKET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20132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533071B3-1A74-48BD-904F-D18FB89D1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15802"/>
            <a:ext cx="9133547" cy="502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63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BUY TICKET - 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3152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04AF2A-A8AA-4CA4-BFAB-A706A7A58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07105"/>
            <a:ext cx="9161256" cy="49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8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BALANCE – AFTER 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2240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680E8CF-704A-4597-BF4A-835683B1C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0" y="898745"/>
            <a:ext cx="9128005" cy="51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42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CANCEL TICKET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99935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F776D9-35A0-460C-9B46-C91AFC1B5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2" y="920849"/>
            <a:ext cx="9094754" cy="50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0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CANCEL TICKET - TXN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1021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2DDA326-703E-48AC-8704-C7F16E79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50294"/>
            <a:ext cx="9067045" cy="50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5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GET BALANCE AIRLINE ACCOUNT MINER 2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75873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F0966CE-1BC9-48CC-A436-2218DCE61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17992"/>
            <a:ext cx="9033197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3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GET BALANCE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683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D132D3-6581-4934-B2A2-28F7B3AD8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2" y="886138"/>
            <a:ext cx="8995002" cy="509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43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SETTLE TICKET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683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75B5417-3D3E-4C2A-8616-016FC0237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35980"/>
            <a:ext cx="8939584" cy="49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46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SETTLE TICKET -TXN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7918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3F539-61E6-4BAD-B647-50DDA693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50398"/>
            <a:ext cx="9033794" cy="50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0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14A43-C6F8-414E-A47D-A79F8740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3000654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 dirty="0"/>
              <a:t>Blockchain Infra - cloud </a:t>
            </a:r>
          </a:p>
        </p:txBody>
      </p:sp>
      <p:cxnSp>
        <p:nvCxnSpPr>
          <p:cNvPr id="43" name="Straight Connector 2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4" name="Group 2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45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C64DA65-C256-4D18-849F-86A2F465A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1" r="-2" b="14221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59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CONNECT TO AIRLINE MINER ACCOUNT 1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75264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32C9AA-E50B-4C3B-AE2A-7FF31C20A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1026443"/>
            <a:ext cx="9028253" cy="47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0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UPDATE DEPARTURE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17668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77C8C-F550-41CA-9687-21E5FF9CC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891453"/>
            <a:ext cx="9028253" cy="50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75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UPDATE DEPARTURE - 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2462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F1651D9-7674-4C1D-BFDE-DADFFDE18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17414"/>
            <a:ext cx="8994371" cy="50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67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SETTLE TICKET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7721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F1D3C6-AC0F-4F2E-9F0D-412B0B708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885013"/>
            <a:ext cx="8956209" cy="500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05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SETTLE TICKET - 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8084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D52ABF-3CE9-44CF-8AE8-F764B9E87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10851"/>
            <a:ext cx="9006085" cy="50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62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595280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CANCEL FLIGHT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44197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582796-C86D-419C-BA6D-D4BBE03CB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0" y="884625"/>
            <a:ext cx="9028253" cy="50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66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595280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CANCEL FLIGHT - TXN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0633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369081A-7427-4640-A45D-16DC7D8AD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04858"/>
            <a:ext cx="9039336" cy="50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29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595280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CANCEL TICKET - TXN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0633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133D05-9B94-4A30-B869-4B34D7DD1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36157"/>
            <a:ext cx="9039336" cy="50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97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4FFF38-6764-42A0-A012-55804F445DA9}"/>
              </a:ext>
            </a:extLst>
          </p:cNvPr>
          <p:cNvSpPr txBox="1"/>
          <p:nvPr/>
        </p:nvSpPr>
        <p:spPr>
          <a:xfrm>
            <a:off x="595280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PENDING TESTCASES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D55EF3-0451-476A-8800-58D58C7799B0}"/>
              </a:ext>
            </a:extLst>
          </p:cNvPr>
          <p:cNvCxnSpPr>
            <a:cxnSpLocks/>
          </p:cNvCxnSpPr>
          <p:nvPr/>
        </p:nvCxnSpPr>
        <p:spPr>
          <a:xfrm>
            <a:off x="819558" y="901978"/>
            <a:ext cx="36360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BC6AC6-F1F2-4ED3-9699-40DD9D19FB50}"/>
              </a:ext>
            </a:extLst>
          </p:cNvPr>
          <p:cNvSpPr txBox="1"/>
          <p:nvPr/>
        </p:nvSpPr>
        <p:spPr>
          <a:xfrm>
            <a:off x="770313" y="1292194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CHAINLINK INTEGRATION FOR FLIGHT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REFUND CALCULATION FOR DELAYED 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824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61F9D-0D5F-4AEA-983D-8BEFFBDF7DDB}"/>
              </a:ext>
            </a:extLst>
          </p:cNvPr>
          <p:cNvSpPr txBox="1"/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atin typeface="+mj-lt"/>
                <a:ea typeface="+mj-ea"/>
                <a:cs typeface="+mj-cs"/>
              </a:rPr>
              <a:t>Thanks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5F990B0-EB76-4B08-A938-8FB5F9A1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74" y="2601774"/>
            <a:ext cx="6282919" cy="8953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2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3E254F-2A2E-4F47-B39B-4EB70FA8F25B}"/>
              </a:ext>
            </a:extLst>
          </p:cNvPr>
          <p:cNvSpPr/>
          <p:nvPr/>
        </p:nvSpPr>
        <p:spPr>
          <a:xfrm>
            <a:off x="5189912" y="551602"/>
            <a:ext cx="1812175" cy="1086196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(Boot Node)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EC2 Machine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41100-FF64-4BBA-8A62-B7B3976956FE}"/>
              </a:ext>
            </a:extLst>
          </p:cNvPr>
          <p:cNvSpPr/>
          <p:nvPr/>
        </p:nvSpPr>
        <p:spPr>
          <a:xfrm>
            <a:off x="864527" y="2187050"/>
            <a:ext cx="5117591" cy="358773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AF4BFB-4E52-4BB1-B291-C9793C7FB011}"/>
              </a:ext>
            </a:extLst>
          </p:cNvPr>
          <p:cNvSpPr/>
          <p:nvPr/>
        </p:nvSpPr>
        <p:spPr>
          <a:xfrm>
            <a:off x="1324786" y="4461899"/>
            <a:ext cx="2705486" cy="758130"/>
          </a:xfrm>
          <a:prstGeom prst="roundRect">
            <a:avLst/>
          </a:prstGeom>
          <a:gradFill>
            <a:gsLst>
              <a:gs pos="5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EagleAccount1- Sealer Account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530EA9-90FB-40C2-8DDB-2D5325FF6EC7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flipH="1">
            <a:off x="3423323" y="1094700"/>
            <a:ext cx="1766589" cy="109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117621-1EA6-4D0D-B973-E56F5DCB6200}"/>
              </a:ext>
            </a:extLst>
          </p:cNvPr>
          <p:cNvCxnSpPr>
            <a:cxnSpLocks/>
            <a:stCxn id="4" idx="3"/>
            <a:endCxn id="68" idx="0"/>
          </p:cNvCxnSpPr>
          <p:nvPr/>
        </p:nvCxnSpPr>
        <p:spPr>
          <a:xfrm>
            <a:off x="7002087" y="1094700"/>
            <a:ext cx="1949246" cy="109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350993-418F-4661-B6B2-47F0EFAA2A1D}"/>
              </a:ext>
            </a:extLst>
          </p:cNvPr>
          <p:cNvCxnSpPr>
            <a:cxnSpLocks/>
            <a:stCxn id="5" idx="2"/>
            <a:endCxn id="5" idx="2"/>
          </p:cNvCxnSpPr>
          <p:nvPr/>
        </p:nvCxnSpPr>
        <p:spPr>
          <a:xfrm>
            <a:off x="3423323" y="577478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1AE026A-A60D-460B-B169-E754557D3A77}"/>
              </a:ext>
            </a:extLst>
          </p:cNvPr>
          <p:cNvSpPr/>
          <p:nvPr/>
        </p:nvSpPr>
        <p:spPr>
          <a:xfrm>
            <a:off x="6392537" y="2187050"/>
            <a:ext cx="5117591" cy="356919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A3341E-20BB-4F3D-95F6-32B46F535142}"/>
              </a:ext>
            </a:extLst>
          </p:cNvPr>
          <p:cNvSpPr/>
          <p:nvPr/>
        </p:nvSpPr>
        <p:spPr>
          <a:xfrm>
            <a:off x="8344383" y="4461899"/>
            <a:ext cx="2705486" cy="758130"/>
          </a:xfrm>
          <a:prstGeom prst="roundRect">
            <a:avLst/>
          </a:prstGeom>
          <a:gradFill>
            <a:gsLst>
              <a:gs pos="5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EagleAccount2- Sealer Account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38E2F0B-F966-4636-8FC4-2FA48865739C}"/>
              </a:ext>
            </a:extLst>
          </p:cNvPr>
          <p:cNvSpPr/>
          <p:nvPr/>
        </p:nvSpPr>
        <p:spPr>
          <a:xfrm>
            <a:off x="7240696" y="2919982"/>
            <a:ext cx="1484300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err="1">
                <a:solidFill>
                  <a:schemeClr val="tx1"/>
                </a:solidFill>
              </a:rPr>
              <a:t>Pinakin</a:t>
            </a:r>
            <a:r>
              <a:rPr lang="en-IN" sz="1200" dirty="0">
                <a:solidFill>
                  <a:schemeClr val="tx1"/>
                </a:solidFill>
              </a:rPr>
              <a:t> -  Customer Account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F369C27-1C2E-40C0-A0F6-DF7CFE77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05" y="4235785"/>
            <a:ext cx="1294245" cy="1210358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ED9E8E-955C-43B5-9C6E-DA0CF25DD4EF}"/>
              </a:ext>
            </a:extLst>
          </p:cNvPr>
          <p:cNvCxnSpPr>
            <a:cxnSpLocks/>
          </p:cNvCxnSpPr>
          <p:nvPr/>
        </p:nvCxnSpPr>
        <p:spPr>
          <a:xfrm>
            <a:off x="4353260" y="3285554"/>
            <a:ext cx="1173520" cy="155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4C61CAB-7E75-4612-9A05-C36C165714C0}"/>
              </a:ext>
            </a:extLst>
          </p:cNvPr>
          <p:cNvCxnSpPr>
            <a:cxnSpLocks/>
          </p:cNvCxnSpPr>
          <p:nvPr/>
        </p:nvCxnSpPr>
        <p:spPr>
          <a:xfrm>
            <a:off x="2408486" y="3270974"/>
            <a:ext cx="3109219" cy="1569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0E84F0E-A014-4E1E-9B70-CE419FE31E81}"/>
              </a:ext>
            </a:extLst>
          </p:cNvPr>
          <p:cNvCxnSpPr>
            <a:cxnSpLocks/>
            <a:endCxn id="86" idx="3"/>
          </p:cNvCxnSpPr>
          <p:nvPr/>
        </p:nvCxnSpPr>
        <p:spPr>
          <a:xfrm flipH="1">
            <a:off x="6834450" y="3314957"/>
            <a:ext cx="3082876" cy="1526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614931A-3DDC-461D-8D7C-3043B0272D4F}"/>
              </a:ext>
            </a:extLst>
          </p:cNvPr>
          <p:cNvCxnSpPr>
            <a:cxnSpLocks/>
          </p:cNvCxnSpPr>
          <p:nvPr/>
        </p:nvCxnSpPr>
        <p:spPr>
          <a:xfrm flipH="1">
            <a:off x="6847875" y="3314756"/>
            <a:ext cx="1154997" cy="1526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FBFFCA7-C291-40C7-91DF-6116BA7F6B82}"/>
              </a:ext>
            </a:extLst>
          </p:cNvPr>
          <p:cNvCxnSpPr/>
          <p:nvPr/>
        </p:nvCxnSpPr>
        <p:spPr>
          <a:xfrm flipH="1">
            <a:off x="4030272" y="4840964"/>
            <a:ext cx="1496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2F9C08E-1B7D-48FF-ADEF-D2AC6A8DABDC}"/>
              </a:ext>
            </a:extLst>
          </p:cNvPr>
          <p:cNvCxnSpPr>
            <a:endCxn id="70" idx="1"/>
          </p:cNvCxnSpPr>
          <p:nvPr/>
        </p:nvCxnSpPr>
        <p:spPr>
          <a:xfrm>
            <a:off x="6836643" y="4840964"/>
            <a:ext cx="1507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itle 1">
            <a:extLst>
              <a:ext uri="{FF2B5EF4-FFF2-40B4-BE49-F238E27FC236}">
                <a16:creationId xmlns:a16="http://schemas.microsoft.com/office/drawing/2014/main" id="{8BD2E851-63DC-43E0-8E13-89869B68107A}"/>
              </a:ext>
            </a:extLst>
          </p:cNvPr>
          <p:cNvSpPr txBox="1">
            <a:spLocks/>
          </p:cNvSpPr>
          <p:nvPr/>
        </p:nvSpPr>
        <p:spPr>
          <a:xfrm>
            <a:off x="731966" y="390769"/>
            <a:ext cx="2823919" cy="128644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Blockchain Infra - GETH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7A3D6FB-21EC-4AF5-AF19-7465D6CE5CB5}"/>
              </a:ext>
            </a:extLst>
          </p:cNvPr>
          <p:cNvSpPr txBox="1"/>
          <p:nvPr/>
        </p:nvSpPr>
        <p:spPr>
          <a:xfrm>
            <a:off x="1263826" y="2326848"/>
            <a:ext cx="16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EC2 Machine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5365364-E5C3-4E04-8854-DCC415907C2C}"/>
              </a:ext>
            </a:extLst>
          </p:cNvPr>
          <p:cNvSpPr txBox="1"/>
          <p:nvPr/>
        </p:nvSpPr>
        <p:spPr>
          <a:xfrm>
            <a:off x="6949452" y="2349359"/>
            <a:ext cx="16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EC2 Machine 3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B29DD68-905D-4AC7-9C53-31629425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09" y="5648999"/>
            <a:ext cx="200026" cy="114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57C4A6-833D-4C54-B085-FA39877B0B9D}"/>
              </a:ext>
            </a:extLst>
          </p:cNvPr>
          <p:cNvSpPr txBox="1"/>
          <p:nvPr/>
        </p:nvSpPr>
        <p:spPr>
          <a:xfrm>
            <a:off x="5442935" y="5413761"/>
            <a:ext cx="171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Escrow Account</a:t>
            </a:r>
          </a:p>
          <a:p>
            <a:r>
              <a:rPr lang="en-IN" sz="1600" dirty="0">
                <a:solidFill>
                  <a:srgbClr val="002060"/>
                </a:solidFill>
              </a:rPr>
              <a:t>(Smart Contract)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FCAD3C-BB5A-4C07-BFF9-2EE1EF729E6E}"/>
              </a:ext>
            </a:extLst>
          </p:cNvPr>
          <p:cNvSpPr/>
          <p:nvPr/>
        </p:nvSpPr>
        <p:spPr>
          <a:xfrm>
            <a:off x="9186408" y="2919982"/>
            <a:ext cx="1579078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Madhavi -  Customer Account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C29E336-74CC-4C86-9A63-9ED4029A1D40}"/>
              </a:ext>
            </a:extLst>
          </p:cNvPr>
          <p:cNvSpPr/>
          <p:nvPr/>
        </p:nvSpPr>
        <p:spPr>
          <a:xfrm>
            <a:off x="1701963" y="2874486"/>
            <a:ext cx="1484300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Vishal -  Customer Account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CF22212-D7D5-4D0F-B263-59773C79E98D}"/>
              </a:ext>
            </a:extLst>
          </p:cNvPr>
          <p:cNvSpPr/>
          <p:nvPr/>
        </p:nvSpPr>
        <p:spPr>
          <a:xfrm>
            <a:off x="3647675" y="2874486"/>
            <a:ext cx="1484300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Swami -  Customer Account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CA0863-B0BA-4D0E-BE18-03BEBA960DDB}"/>
              </a:ext>
            </a:extLst>
          </p:cNvPr>
          <p:cNvCxnSpPr/>
          <p:nvPr/>
        </p:nvCxnSpPr>
        <p:spPr>
          <a:xfrm>
            <a:off x="805217" y="1849342"/>
            <a:ext cx="25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5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D839-C62E-4542-AF4C-909D43684712}"/>
              </a:ext>
            </a:extLst>
          </p:cNvPr>
          <p:cNvSpPr txBox="1">
            <a:spLocks/>
          </p:cNvSpPr>
          <p:nvPr/>
        </p:nvSpPr>
        <p:spPr>
          <a:xfrm>
            <a:off x="769169" y="491029"/>
            <a:ext cx="8039240" cy="64320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EC2 Instances – Boot and Geth Nodes</a:t>
            </a:r>
          </a:p>
          <a:p>
            <a:endParaRPr lang="en-US" sz="3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82BF-C0AC-4062-A492-72AF9897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3" y="903650"/>
            <a:ext cx="11057205" cy="485423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F7879A-6EFC-4929-9BCC-515A06E6D65D}"/>
              </a:ext>
            </a:extLst>
          </p:cNvPr>
          <p:cNvCxnSpPr>
            <a:cxnSpLocks/>
          </p:cNvCxnSpPr>
          <p:nvPr/>
        </p:nvCxnSpPr>
        <p:spPr>
          <a:xfrm>
            <a:off x="863483" y="793040"/>
            <a:ext cx="78506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95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32E1-984A-4A81-8E53-4D0F866CA74F}"/>
              </a:ext>
            </a:extLst>
          </p:cNvPr>
          <p:cNvSpPr txBox="1">
            <a:spLocks/>
          </p:cNvSpPr>
          <p:nvPr/>
        </p:nvSpPr>
        <p:spPr>
          <a:xfrm>
            <a:off x="268350" y="157801"/>
            <a:ext cx="7169679" cy="643206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Geth Accounts start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88A97-F3DC-4DFD-BFD4-016CFE40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85" y="928470"/>
            <a:ext cx="11740095" cy="45757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497D6B-159D-4C2B-A8D8-6E5ED2893433}"/>
              </a:ext>
            </a:extLst>
          </p:cNvPr>
          <p:cNvCxnSpPr>
            <a:cxnSpLocks/>
          </p:cNvCxnSpPr>
          <p:nvPr/>
        </p:nvCxnSpPr>
        <p:spPr>
          <a:xfrm>
            <a:off x="329985" y="896964"/>
            <a:ext cx="690332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92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C1C098-8B82-45FB-8F5B-8C9454A7787E}"/>
              </a:ext>
            </a:extLst>
          </p:cNvPr>
          <p:cNvSpPr txBox="1">
            <a:spLocks/>
          </p:cNvSpPr>
          <p:nvPr/>
        </p:nvSpPr>
        <p:spPr>
          <a:xfrm>
            <a:off x="310765" y="422447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3100" dirty="0"/>
          </a:p>
          <a:p>
            <a:r>
              <a:rPr lang="en-US" sz="3100" dirty="0"/>
              <a:t>Add peers, checking balance and send </a:t>
            </a:r>
            <a:r>
              <a:rPr lang="en-US" sz="3100" dirty="0" err="1"/>
              <a:t>txn</a:t>
            </a:r>
            <a:endParaRPr lang="en-US" sz="3100" dirty="0"/>
          </a:p>
          <a:p>
            <a:endParaRPr lang="en-US" sz="3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CEFB51-69F5-4D9D-B129-959D6AB06D6E}"/>
              </a:ext>
            </a:extLst>
          </p:cNvPr>
          <p:cNvGrpSpPr/>
          <p:nvPr/>
        </p:nvGrpSpPr>
        <p:grpSpPr>
          <a:xfrm>
            <a:off x="363165" y="1072027"/>
            <a:ext cx="11737147" cy="3533596"/>
            <a:chOff x="444838" y="1060571"/>
            <a:chExt cx="11697925" cy="32700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DA0467-49C9-40E3-BED4-30FA8BA8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838" y="1060571"/>
              <a:ext cx="11697925" cy="29047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3363EB-50E0-4AA8-922C-0BEAE7F6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838" y="3965307"/>
              <a:ext cx="11697925" cy="365304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85F30D-DA37-42C0-B8F1-D2AC5CDE58A6}"/>
              </a:ext>
            </a:extLst>
          </p:cNvPr>
          <p:cNvCxnSpPr>
            <a:cxnSpLocks/>
          </p:cNvCxnSpPr>
          <p:nvPr/>
        </p:nvCxnSpPr>
        <p:spPr>
          <a:xfrm>
            <a:off x="363165" y="978855"/>
            <a:ext cx="84259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4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E0A1C-2BFE-42CC-8984-173B7F16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6" y="801406"/>
            <a:ext cx="11078309" cy="51458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49F97A-DC84-4100-8117-6C97D27C81D5}"/>
              </a:ext>
            </a:extLst>
          </p:cNvPr>
          <p:cNvSpPr txBox="1">
            <a:spLocks/>
          </p:cNvSpPr>
          <p:nvPr/>
        </p:nvSpPr>
        <p:spPr>
          <a:xfrm>
            <a:off x="683782" y="169023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3100" dirty="0"/>
          </a:p>
          <a:p>
            <a:r>
              <a:rPr lang="en-US" sz="3100" dirty="0"/>
              <a:t>verify peers</a:t>
            </a:r>
          </a:p>
          <a:p>
            <a:endParaRPr lang="en-US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365B5D-2A60-4909-9FBE-898B960B10C7}"/>
              </a:ext>
            </a:extLst>
          </p:cNvPr>
          <p:cNvCxnSpPr>
            <a:cxnSpLocks/>
          </p:cNvCxnSpPr>
          <p:nvPr/>
        </p:nvCxnSpPr>
        <p:spPr>
          <a:xfrm>
            <a:off x="801856" y="692252"/>
            <a:ext cx="21119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73546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327</Words>
  <Application>Microsoft Office PowerPoint</Application>
  <PresentationFormat>Widescreen</PresentationFormat>
  <Paragraphs>78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Gill Sans MT</vt:lpstr>
      <vt:lpstr>Gallery</vt:lpstr>
      <vt:lpstr>PowerPoint Presentation</vt:lpstr>
      <vt:lpstr>SMART Contracts</vt:lpstr>
      <vt:lpstr>Actors &amp; use cases</vt:lpstr>
      <vt:lpstr>Blockchain Infra - cloud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Chawre</dc:creator>
  <cp:lastModifiedBy>Vishal Chawre</cp:lastModifiedBy>
  <cp:revision>128</cp:revision>
  <dcterms:created xsi:type="dcterms:W3CDTF">2022-04-19T04:49:50Z</dcterms:created>
  <dcterms:modified xsi:type="dcterms:W3CDTF">2022-04-30T06:36:57Z</dcterms:modified>
</cp:coreProperties>
</file>